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ata" charset="1" panose="00000500000000000000"/>
      <p:regular r:id="rId18"/>
    </p:embeddedFont>
    <p:embeddedFont>
      <p:font typeface="Raleway" charset="1" panose="00000000000000000000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82669" y="1246734"/>
            <a:ext cx="9580661" cy="574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7"/>
              </a:lnSpc>
            </a:pPr>
            <a:r>
              <a:rPr lang="en-US" sz="7124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Design of Quantum Algorithms: What Would You Do With a Working Quantum Computer?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2669" y="7292429"/>
            <a:ext cx="9580661" cy="82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Quantum computing holds immense potential. It promises breakthroughs across various fields.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7172" y="8934767"/>
            <a:ext cx="68054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-M. Goutham (22071A6793)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2271712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Introduction to Quantum Computing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50237" y="4806851"/>
            <a:ext cx="637877" cy="637878"/>
            <a:chOff x="0" y="0"/>
            <a:chExt cx="850503" cy="8505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095804" y="4960739"/>
            <a:ext cx="146745" cy="37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71632" y="478780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Qubit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71632" y="5324624"/>
            <a:ext cx="365968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The fundamental unit of quantum information.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4834" y="4806851"/>
            <a:ext cx="637877" cy="637878"/>
            <a:chOff x="0" y="0"/>
            <a:chExt cx="850503" cy="8505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903399" y="4960739"/>
            <a:ext cx="260747" cy="37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36229" y="478780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Superposition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36229" y="5324624"/>
            <a:ext cx="365968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qubit can be in multiple states at once.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50237" y="6929586"/>
            <a:ext cx="637877" cy="637878"/>
            <a:chOff x="0" y="0"/>
            <a:chExt cx="850503" cy="8505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037314" y="7083475"/>
            <a:ext cx="263724" cy="37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71632" y="691053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Entanglement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71632" y="7447360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Linked qubits share the same fate.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609529"/>
            <a:ext cx="15267235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Quantum Algorithms vs. Classical Algorithms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520422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Classical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854452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Based on bits, 0 or 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9401" y="520422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Quantum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5854452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Leverages superposition and entanglement.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24341" y="731787"/>
            <a:ext cx="9497317" cy="175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Shor's Algorithm for Factoring Large Numbers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824341" y="2899916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t="0" r="-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18910" y="3156942"/>
            <a:ext cx="3451472" cy="45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18910" y="3668166"/>
            <a:ext cx="7702749" cy="54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Factor a large number.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824341" y="5108822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t="0" r="-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18910" y="5365849"/>
            <a:ext cx="4763541" cy="45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Quantum Fourier Transform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8910" y="5877074"/>
            <a:ext cx="7702749" cy="54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Key step in the algorithm.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824341" y="7317730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t="0" r="-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18910" y="7574756"/>
            <a:ext cx="3451472" cy="45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18910" y="8085981"/>
            <a:ext cx="7702749" cy="54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Factors are found quickly.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-50304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5889" y="692497"/>
            <a:ext cx="9598224" cy="166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Grover's Algorithm for Database Searching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94060" y="2749154"/>
            <a:ext cx="28575" cy="6816626"/>
            <a:chOff x="0" y="0"/>
            <a:chExt cx="38100" cy="90888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9088882"/>
            </a:xfrm>
            <a:custGeom>
              <a:avLst/>
              <a:gdLst/>
              <a:ahLst/>
              <a:cxnLst/>
              <a:rect r="r" b="b" t="t" l="l"/>
              <a:pathLst>
                <a:path h="9088882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069832"/>
                  </a:lnTo>
                  <a:cubicBezTo>
                    <a:pt x="38100" y="9080373"/>
                    <a:pt x="29591" y="9088882"/>
                    <a:pt x="19050" y="9088882"/>
                  </a:cubicBezTo>
                  <a:cubicBezTo>
                    <a:pt x="8509" y="9088882"/>
                    <a:pt x="0" y="9080373"/>
                    <a:pt x="0" y="9069832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4155" y="3323630"/>
            <a:ext cx="915889" cy="28575"/>
            <a:chOff x="0" y="0"/>
            <a:chExt cx="1221185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1232" cy="38100"/>
            </a:xfrm>
            <a:custGeom>
              <a:avLst/>
              <a:gdLst/>
              <a:ahLst/>
              <a:cxnLst/>
              <a:rect r="r" b="b" t="t" l="l"/>
              <a:pathLst>
                <a:path h="38100" w="122123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02182" y="0"/>
                  </a:lnTo>
                  <a:cubicBezTo>
                    <a:pt x="1212723" y="0"/>
                    <a:pt x="1221232" y="8509"/>
                    <a:pt x="1221232" y="19050"/>
                  </a:cubicBezTo>
                  <a:cubicBezTo>
                    <a:pt x="1221232" y="29591"/>
                    <a:pt x="1212596" y="38100"/>
                    <a:pt x="120218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13966" y="3043535"/>
            <a:ext cx="588764" cy="588764"/>
            <a:chOff x="0" y="0"/>
            <a:chExt cx="785018" cy="7850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4987" cy="784987"/>
            </a:xfrm>
            <a:custGeom>
              <a:avLst/>
              <a:gdLst/>
              <a:ahLst/>
              <a:cxnLst/>
              <a:rect r="r" b="b" t="t" l="l"/>
              <a:pathLst>
                <a:path h="784987" w="784987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732663" y="0"/>
                  </a:lnTo>
                  <a:cubicBezTo>
                    <a:pt x="761619" y="0"/>
                    <a:pt x="784987" y="23495"/>
                    <a:pt x="784987" y="52324"/>
                  </a:cubicBezTo>
                  <a:lnTo>
                    <a:pt x="784987" y="732663"/>
                  </a:lnTo>
                  <a:cubicBezTo>
                    <a:pt x="784987" y="761619"/>
                    <a:pt x="761492" y="784987"/>
                    <a:pt x="732663" y="784987"/>
                  </a:cubicBezTo>
                  <a:lnTo>
                    <a:pt x="52324" y="784987"/>
                  </a:lnTo>
                  <a:cubicBezTo>
                    <a:pt x="23495" y="784987"/>
                    <a:pt x="0" y="761619"/>
                    <a:pt x="0" y="732663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40631" y="3208287"/>
            <a:ext cx="135434" cy="32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47814" y="3010792"/>
            <a:ext cx="3271540" cy="40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Problem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47814" y="3481388"/>
            <a:ext cx="7766297" cy="51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Find a specific item.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74155" y="5093196"/>
            <a:ext cx="915889" cy="28575"/>
            <a:chOff x="0" y="0"/>
            <a:chExt cx="1221185" cy="38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21232" cy="38100"/>
            </a:xfrm>
            <a:custGeom>
              <a:avLst/>
              <a:gdLst/>
              <a:ahLst/>
              <a:cxnLst/>
              <a:rect r="r" b="b" t="t" l="l"/>
              <a:pathLst>
                <a:path h="38100" w="122123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02182" y="0"/>
                  </a:lnTo>
                  <a:cubicBezTo>
                    <a:pt x="1212723" y="0"/>
                    <a:pt x="1221232" y="8509"/>
                    <a:pt x="1221232" y="19050"/>
                  </a:cubicBezTo>
                  <a:cubicBezTo>
                    <a:pt x="1221232" y="29591"/>
                    <a:pt x="1212596" y="38100"/>
                    <a:pt x="120218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13966" y="4813101"/>
            <a:ext cx="588764" cy="588764"/>
            <a:chOff x="0" y="0"/>
            <a:chExt cx="785018" cy="7850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84987" cy="784987"/>
            </a:xfrm>
            <a:custGeom>
              <a:avLst/>
              <a:gdLst/>
              <a:ahLst/>
              <a:cxnLst/>
              <a:rect r="r" b="b" t="t" l="l"/>
              <a:pathLst>
                <a:path h="784987" w="784987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732663" y="0"/>
                  </a:lnTo>
                  <a:cubicBezTo>
                    <a:pt x="761619" y="0"/>
                    <a:pt x="784987" y="23495"/>
                    <a:pt x="784987" y="52324"/>
                  </a:cubicBezTo>
                  <a:lnTo>
                    <a:pt x="784987" y="732663"/>
                  </a:lnTo>
                  <a:cubicBezTo>
                    <a:pt x="784987" y="761619"/>
                    <a:pt x="761492" y="784987"/>
                    <a:pt x="732663" y="784987"/>
                  </a:cubicBezTo>
                  <a:lnTo>
                    <a:pt x="52324" y="784987"/>
                  </a:lnTo>
                  <a:cubicBezTo>
                    <a:pt x="23495" y="784987"/>
                    <a:pt x="0" y="761619"/>
                    <a:pt x="0" y="732663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87946" y="4977854"/>
            <a:ext cx="240655" cy="32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47814" y="4780360"/>
            <a:ext cx="3271540" cy="40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Quantum Oracle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47814" y="5250954"/>
            <a:ext cx="7766297" cy="5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Marks the target item.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74155" y="6862762"/>
            <a:ext cx="915889" cy="28575"/>
            <a:chOff x="0" y="0"/>
            <a:chExt cx="1221185" cy="38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21232" cy="38100"/>
            </a:xfrm>
            <a:custGeom>
              <a:avLst/>
              <a:gdLst/>
              <a:ahLst/>
              <a:cxnLst/>
              <a:rect r="r" b="b" t="t" l="l"/>
              <a:pathLst>
                <a:path h="38100" w="122123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02182" y="0"/>
                  </a:lnTo>
                  <a:cubicBezTo>
                    <a:pt x="1212723" y="0"/>
                    <a:pt x="1221232" y="8509"/>
                    <a:pt x="1221232" y="19050"/>
                  </a:cubicBezTo>
                  <a:cubicBezTo>
                    <a:pt x="1221232" y="29591"/>
                    <a:pt x="1212596" y="38100"/>
                    <a:pt x="120218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13966" y="6582667"/>
            <a:ext cx="588764" cy="588764"/>
            <a:chOff x="0" y="0"/>
            <a:chExt cx="785018" cy="78501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84987" cy="784987"/>
            </a:xfrm>
            <a:custGeom>
              <a:avLst/>
              <a:gdLst/>
              <a:ahLst/>
              <a:cxnLst/>
              <a:rect r="r" b="b" t="t" l="l"/>
              <a:pathLst>
                <a:path h="784987" w="784987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732663" y="0"/>
                  </a:lnTo>
                  <a:cubicBezTo>
                    <a:pt x="761619" y="0"/>
                    <a:pt x="784987" y="23495"/>
                    <a:pt x="784987" y="52324"/>
                  </a:cubicBezTo>
                  <a:lnTo>
                    <a:pt x="784987" y="732663"/>
                  </a:lnTo>
                  <a:cubicBezTo>
                    <a:pt x="784987" y="761619"/>
                    <a:pt x="761492" y="784987"/>
                    <a:pt x="732663" y="784987"/>
                  </a:cubicBezTo>
                  <a:lnTo>
                    <a:pt x="52324" y="784987"/>
                  </a:lnTo>
                  <a:cubicBezTo>
                    <a:pt x="23495" y="784987"/>
                    <a:pt x="0" y="761619"/>
                    <a:pt x="0" y="732663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186606" y="6747421"/>
            <a:ext cx="243334" cy="32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747814" y="6549926"/>
            <a:ext cx="3271540" cy="40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Amplification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47814" y="7020520"/>
            <a:ext cx="7766297" cy="51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Increases target probability.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574155" y="8632329"/>
            <a:ext cx="915889" cy="28575"/>
            <a:chOff x="0" y="0"/>
            <a:chExt cx="1221185" cy="381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21232" cy="38100"/>
            </a:xfrm>
            <a:custGeom>
              <a:avLst/>
              <a:gdLst/>
              <a:ahLst/>
              <a:cxnLst/>
              <a:rect r="r" b="b" t="t" l="l"/>
              <a:pathLst>
                <a:path h="38100" w="122123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02182" y="0"/>
                  </a:lnTo>
                  <a:cubicBezTo>
                    <a:pt x="1212723" y="0"/>
                    <a:pt x="1221232" y="8509"/>
                    <a:pt x="1221232" y="19050"/>
                  </a:cubicBezTo>
                  <a:cubicBezTo>
                    <a:pt x="1221232" y="29591"/>
                    <a:pt x="1212596" y="38100"/>
                    <a:pt x="120218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013966" y="8352235"/>
            <a:ext cx="588764" cy="588764"/>
            <a:chOff x="0" y="0"/>
            <a:chExt cx="785018" cy="78501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84987" cy="784987"/>
            </a:xfrm>
            <a:custGeom>
              <a:avLst/>
              <a:gdLst/>
              <a:ahLst/>
              <a:cxnLst/>
              <a:rect r="r" b="b" t="t" l="l"/>
              <a:pathLst>
                <a:path h="784987" w="784987">
                  <a:moveTo>
                    <a:pt x="0" y="52324"/>
                  </a:moveTo>
                  <a:cubicBezTo>
                    <a:pt x="0" y="23495"/>
                    <a:pt x="23495" y="0"/>
                    <a:pt x="52324" y="0"/>
                  </a:cubicBezTo>
                  <a:lnTo>
                    <a:pt x="732663" y="0"/>
                  </a:lnTo>
                  <a:cubicBezTo>
                    <a:pt x="761619" y="0"/>
                    <a:pt x="784987" y="23495"/>
                    <a:pt x="784987" y="52324"/>
                  </a:cubicBezTo>
                  <a:lnTo>
                    <a:pt x="784987" y="732663"/>
                  </a:lnTo>
                  <a:cubicBezTo>
                    <a:pt x="784987" y="761619"/>
                    <a:pt x="761492" y="784987"/>
                    <a:pt x="732663" y="784987"/>
                  </a:cubicBezTo>
                  <a:lnTo>
                    <a:pt x="52324" y="784987"/>
                  </a:lnTo>
                  <a:cubicBezTo>
                    <a:pt x="23495" y="784987"/>
                    <a:pt x="0" y="761619"/>
                    <a:pt x="0" y="732663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193452" y="8516987"/>
            <a:ext cx="229641" cy="32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747814" y="8319492"/>
            <a:ext cx="3271540" cy="40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Measurement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47814" y="8790086"/>
            <a:ext cx="7766297" cy="51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Finds the target item.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76138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2982217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Quantum Simulation and Quantum Chemistry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5198417"/>
            <a:ext cx="4581079" cy="2087315"/>
            <a:chOff x="0" y="0"/>
            <a:chExt cx="6108105" cy="27830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08192" cy="2783078"/>
            </a:xfrm>
            <a:custGeom>
              <a:avLst/>
              <a:gdLst/>
              <a:ahLst/>
              <a:cxnLst/>
              <a:rect r="r" b="b" t="t" l="l"/>
              <a:pathLst>
                <a:path h="2783078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75755" y="546288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Drug Discovery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755" y="5999709"/>
            <a:ext cx="401404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Simulate molecules to design new drugs.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856834" y="5198417"/>
            <a:ext cx="4581079" cy="2087315"/>
            <a:chOff x="0" y="0"/>
            <a:chExt cx="6108105" cy="27830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8192" cy="2783078"/>
            </a:xfrm>
            <a:custGeom>
              <a:avLst/>
              <a:gdLst/>
              <a:ahLst/>
              <a:cxnLst/>
              <a:rect r="r" b="b" t="t" l="l"/>
              <a:pathLst>
                <a:path h="2783078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140351" y="546288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Materials Science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40351" y="5999709"/>
            <a:ext cx="401404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Design new materials with specific properties.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2354015"/>
            <a:ext cx="9445526" cy="267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Quantum Machine Learning and Artificial Intelligence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5451425"/>
            <a:ext cx="9455051" cy="2467272"/>
            <a:chOff x="0" y="0"/>
            <a:chExt cx="12606735" cy="32896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06782" cy="3289554"/>
            </a:xfrm>
            <a:custGeom>
              <a:avLst/>
              <a:gdLst/>
              <a:ahLst/>
              <a:cxnLst/>
              <a:rect r="r" b="b" t="t" l="l"/>
              <a:pathLst>
                <a:path h="3289554" w="12606782">
                  <a:moveTo>
                    <a:pt x="0" y="62992"/>
                  </a:moveTo>
                  <a:cubicBezTo>
                    <a:pt x="0" y="28194"/>
                    <a:pt x="28321" y="0"/>
                    <a:pt x="63246" y="0"/>
                  </a:cubicBezTo>
                  <a:lnTo>
                    <a:pt x="12543536" y="0"/>
                  </a:lnTo>
                  <a:lnTo>
                    <a:pt x="12543536" y="6350"/>
                  </a:lnTo>
                  <a:lnTo>
                    <a:pt x="12543536" y="0"/>
                  </a:lnTo>
                  <a:cubicBezTo>
                    <a:pt x="12578461" y="0"/>
                    <a:pt x="12606782" y="28194"/>
                    <a:pt x="12606782" y="62992"/>
                  </a:cubicBezTo>
                  <a:lnTo>
                    <a:pt x="12600432" y="62992"/>
                  </a:lnTo>
                  <a:lnTo>
                    <a:pt x="12606782" y="62992"/>
                  </a:lnTo>
                  <a:lnTo>
                    <a:pt x="12606782" y="3226562"/>
                  </a:lnTo>
                  <a:lnTo>
                    <a:pt x="12600432" y="3226562"/>
                  </a:lnTo>
                  <a:lnTo>
                    <a:pt x="12606782" y="3226562"/>
                  </a:lnTo>
                  <a:cubicBezTo>
                    <a:pt x="12606782" y="3261360"/>
                    <a:pt x="12578461" y="3289554"/>
                    <a:pt x="12543536" y="3289554"/>
                  </a:cubicBezTo>
                  <a:lnTo>
                    <a:pt x="12543536" y="3283204"/>
                  </a:lnTo>
                  <a:lnTo>
                    <a:pt x="12543536" y="3289554"/>
                  </a:lnTo>
                  <a:lnTo>
                    <a:pt x="63246" y="3289554"/>
                  </a:lnTo>
                  <a:lnTo>
                    <a:pt x="63246" y="3283204"/>
                  </a:lnTo>
                  <a:lnTo>
                    <a:pt x="63246" y="3289554"/>
                  </a:lnTo>
                  <a:cubicBezTo>
                    <a:pt x="28321" y="3289554"/>
                    <a:pt x="0" y="3261360"/>
                    <a:pt x="0" y="3226562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3226562"/>
                  </a:lnTo>
                  <a:lnTo>
                    <a:pt x="6350" y="3226562"/>
                  </a:lnTo>
                  <a:lnTo>
                    <a:pt x="12700" y="3226562"/>
                  </a:lnTo>
                  <a:cubicBezTo>
                    <a:pt x="12700" y="3254375"/>
                    <a:pt x="35306" y="3276854"/>
                    <a:pt x="63246" y="3276854"/>
                  </a:cubicBezTo>
                  <a:lnTo>
                    <a:pt x="12543536" y="3276854"/>
                  </a:lnTo>
                  <a:cubicBezTo>
                    <a:pt x="12571476" y="3276854"/>
                    <a:pt x="12594082" y="3254248"/>
                    <a:pt x="12594082" y="3226562"/>
                  </a:cubicBezTo>
                  <a:lnTo>
                    <a:pt x="12594082" y="62992"/>
                  </a:lnTo>
                  <a:cubicBezTo>
                    <a:pt x="12594082" y="35179"/>
                    <a:pt x="12571476" y="12700"/>
                    <a:pt x="12543536" y="12700"/>
                  </a:cubicBezTo>
                  <a:lnTo>
                    <a:pt x="63246" y="12700"/>
                  </a:lnTo>
                  <a:lnTo>
                    <a:pt x="63246" y="6350"/>
                  </a:lnTo>
                  <a:lnTo>
                    <a:pt x="63246" y="12700"/>
                  </a:lnTo>
                  <a:cubicBezTo>
                    <a:pt x="35306" y="12700"/>
                    <a:pt x="12700" y="35306"/>
                    <a:pt x="12700" y="62992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1762" y="5465712"/>
            <a:ext cx="9426476" cy="812899"/>
            <a:chOff x="0" y="0"/>
            <a:chExt cx="12568635" cy="1083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85280" y="5550099"/>
            <a:ext cx="4141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Classical ML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03280" y="5550099"/>
            <a:ext cx="4141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Quantum ML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1762" y="6278612"/>
            <a:ext cx="9426476" cy="812899"/>
            <a:chOff x="0" y="0"/>
            <a:chExt cx="12568635" cy="1083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85280" y="6362997"/>
            <a:ext cx="4141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Bits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3280" y="6362997"/>
            <a:ext cx="4141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Qubits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01762" y="7091511"/>
            <a:ext cx="9426476" cy="812899"/>
            <a:chOff x="0" y="0"/>
            <a:chExt cx="12568635" cy="10838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85280" y="7175897"/>
            <a:ext cx="4141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Limited parallelism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03280" y="7175897"/>
            <a:ext cx="4141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Exponential speedup potential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32514" y="675680"/>
            <a:ext cx="9680971" cy="159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The Future of Quantum Computing and Its Applications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732514" y="2640509"/>
            <a:ext cx="624631" cy="624631"/>
          </a:xfrm>
          <a:custGeom>
            <a:avLst/>
            <a:gdLst/>
            <a:ahLst/>
            <a:cxnLst/>
            <a:rect r="r" b="b" t="t" l="l"/>
            <a:pathLst>
              <a:path h="624631" w="624631">
                <a:moveTo>
                  <a:pt x="0" y="0"/>
                </a:moveTo>
                <a:lnTo>
                  <a:pt x="624631" y="0"/>
                </a:lnTo>
                <a:lnTo>
                  <a:pt x="624631" y="624631"/>
                </a:lnTo>
                <a:lnTo>
                  <a:pt x="0" y="62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732514" y="3505349"/>
            <a:ext cx="3123307" cy="39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Healthcare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2514" y="3969395"/>
            <a:ext cx="9680971" cy="485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Drug discovery and diagnostics.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732514" y="5204371"/>
            <a:ext cx="624631" cy="624631"/>
          </a:xfrm>
          <a:custGeom>
            <a:avLst/>
            <a:gdLst/>
            <a:ahLst/>
            <a:cxnLst/>
            <a:rect r="r" b="b" t="t" l="l"/>
            <a:pathLst>
              <a:path h="624631" w="624631">
                <a:moveTo>
                  <a:pt x="0" y="0"/>
                </a:moveTo>
                <a:lnTo>
                  <a:pt x="624631" y="0"/>
                </a:lnTo>
                <a:lnTo>
                  <a:pt x="624631" y="624631"/>
                </a:lnTo>
                <a:lnTo>
                  <a:pt x="0" y="624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32514" y="6069211"/>
            <a:ext cx="3123307" cy="39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Finance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32514" y="6533257"/>
            <a:ext cx="9680971" cy="48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Risk management and fraud detection.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732514" y="7768232"/>
            <a:ext cx="624631" cy="624631"/>
          </a:xfrm>
          <a:custGeom>
            <a:avLst/>
            <a:gdLst/>
            <a:ahLst/>
            <a:cxnLst/>
            <a:rect r="r" b="b" t="t" l="l"/>
            <a:pathLst>
              <a:path h="624631" w="624631">
                <a:moveTo>
                  <a:pt x="0" y="0"/>
                </a:moveTo>
                <a:lnTo>
                  <a:pt x="624631" y="0"/>
                </a:lnTo>
                <a:lnTo>
                  <a:pt x="624631" y="624632"/>
                </a:lnTo>
                <a:lnTo>
                  <a:pt x="0" y="6246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732514" y="8633073"/>
            <a:ext cx="3123307" cy="39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Security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32514" y="9097119"/>
            <a:ext cx="9680971" cy="48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Unbreakable encryption.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4015234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250210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Quantum computing is rapidly advancing. Its potential is vast and transformative.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DAGT7_3aRFs</dc:identifier>
  <dcterms:modified xsi:type="dcterms:W3CDTF">2011-08-01T06:04:30Z</dcterms:modified>
  <cp:revision>1</cp:revision>
  <dc:title>Design-of-Quantum-Algorithms-What-Would-You-Do-With-a-Working-Quantum-Computer.pptx</dc:title>
</cp:coreProperties>
</file>